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325" r:id="rId4"/>
  </p:sldIdLst>
  <p:sldSz cx="12192000" cy="6858000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02B"/>
    <a:srgbClr val="FA6B00"/>
    <a:srgbClr val="DA0000"/>
    <a:srgbClr val="4FAF4F"/>
    <a:srgbClr val="377937"/>
    <a:srgbClr val="FFC819"/>
    <a:srgbClr val="204B82"/>
    <a:srgbClr val="334286"/>
    <a:srgbClr val="0000CC"/>
    <a:srgbClr val="A21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99742" autoAdjust="0"/>
  </p:normalViewPr>
  <p:slideViewPr>
    <p:cSldViewPr snapToGrid="0" showGuides="1">
      <p:cViewPr>
        <p:scale>
          <a:sx n="64" d="100"/>
          <a:sy n="64" d="100"/>
        </p:scale>
        <p:origin x="48" y="-11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21111111111111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22222222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1133333333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114444444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10910253301293E-2"/>
          <c:y val="0"/>
          <c:w val="0.94849109861740044"/>
          <c:h val="0.9979201264630659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840896"/>
        <c:axId val="113843200"/>
      </c:barChart>
      <c:catAx>
        <c:axId val="11384089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low"/>
        <c:crossAx val="113843200"/>
        <c:crosses val="autoZero"/>
        <c:auto val="1"/>
        <c:lblAlgn val="ctr"/>
        <c:lblOffset val="100"/>
        <c:noMultiLvlLbl val="0"/>
      </c:catAx>
      <c:valAx>
        <c:axId val="113843200"/>
        <c:scaling>
          <c:orientation val="minMax"/>
          <c:max val="104"/>
          <c:min val="98"/>
        </c:scaling>
        <c:delete val="1"/>
        <c:axPos val="t"/>
        <c:numFmt formatCode="0.0" sourceLinked="1"/>
        <c:majorTickMark val="out"/>
        <c:minorTickMark val="none"/>
        <c:tickLblPos val="nextTo"/>
        <c:crossAx val="11384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65749227472486893"/>
          <c:y val="0.42102708549789264"/>
          <c:w val="0.17831133850220601"/>
          <c:h val="0.2901384210342059"/>
        </c:manualLayout>
      </c:layout>
      <c:doughnutChart>
        <c:varyColors val="1"/>
        <c:ser>
          <c:idx val="0"/>
          <c:order val="0"/>
          <c:explosion val="12"/>
          <c:dPt>
            <c:idx val="0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Лист1!$A$108:$A$109</c:f>
              <c:strCache>
                <c:ptCount val="2"/>
                <c:pt idx="0">
                  <c:v>Республика Бурятия</c:v>
                </c:pt>
                <c:pt idx="1">
                  <c:v>Дальневосточный федеральный округ (ДФО)</c:v>
                </c:pt>
              </c:strCache>
            </c:strRef>
          </c:cat>
          <c:val>
            <c:numRef>
              <c:f>Лист1!$B$108:$B$109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95.65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784679694400301"/>
          <c:y val="0.14834108864987552"/>
          <c:w val="0.46168340567945376"/>
          <c:h val="0.73001670083275949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3"/>
          <c:dPt>
            <c:idx val="1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Лист1!$A$111:$A$112</c:f>
              <c:strCache>
                <c:ptCount val="2"/>
                <c:pt idx="0">
                  <c:v>Республика Бурятия</c:v>
                </c:pt>
                <c:pt idx="1">
                  <c:v>Российская Федерация</c:v>
                </c:pt>
              </c:strCache>
            </c:strRef>
          </c:cat>
          <c:val>
            <c:numRef>
              <c:f>Лист1!$B$111:$B$112</c:f>
              <c:numCache>
                <c:formatCode>General</c:formatCode>
                <c:ptCount val="2"/>
                <c:pt idx="0">
                  <c:v>0.6</c:v>
                </c:pt>
                <c:pt idx="1">
                  <c:v>99.4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2"/>
        <c:holeSize val="50"/>
      </c:doughnutChart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27022866600273E-2"/>
          <c:y val="7.3461282609228712E-2"/>
          <c:w val="0.96905648984750525"/>
          <c:h val="0.55291074097937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75-4567-8D99-81BC9B2A6E0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75-4567-8D99-81BC9B2A6E03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75-4567-8D99-81BC9B2A6E03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75-4567-8D99-81BC9B2A6E03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D75-4567-8D99-81BC9B2A6E03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D75-4567-8D99-81BC9B2A6E03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D75-4567-8D99-81BC9B2A6E03}"/>
              </c:ext>
            </c:extLst>
          </c:dPt>
          <c:dPt>
            <c:idx val="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D75-4567-8D99-81BC9B2A6E03}"/>
              </c:ext>
            </c:extLst>
          </c:dPt>
          <c:dPt>
            <c:idx val="8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D75-4567-8D99-81BC9B2A6E03}"/>
              </c:ext>
            </c:extLst>
          </c:dPt>
          <c:dPt>
            <c:idx val="9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D75-4567-8D99-81BC9B2A6E03}"/>
              </c:ext>
            </c:extLst>
          </c:dPt>
          <c:dPt>
            <c:idx val="10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D75-4567-8D99-81BC9B2A6E03}"/>
              </c:ext>
            </c:extLst>
          </c:dPt>
          <c:dPt>
            <c:idx val="11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D75-4567-8D99-81BC9B2A6E03}"/>
              </c:ext>
            </c:extLst>
          </c:dPt>
          <c:dPt>
            <c:idx val="12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D75-4567-8D99-81BC9B2A6E03}"/>
              </c:ext>
            </c:extLst>
          </c:dPt>
          <c:dPt>
            <c:idx val="13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D75-4567-8D99-81BC9B2A6E03}"/>
              </c:ext>
            </c:extLst>
          </c:dPt>
          <c:dPt>
            <c:idx val="14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5D75-4567-8D99-81BC9B2A6E03}"/>
              </c:ext>
            </c:extLst>
          </c:dPt>
          <c:dPt>
            <c:idx val="15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5D75-4567-8D99-81BC9B2A6E03}"/>
              </c:ext>
            </c:extLst>
          </c:dPt>
          <c:dPt>
            <c:idx val="16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5D75-4567-8D99-81BC9B2A6E03}"/>
              </c:ext>
            </c:extLst>
          </c:dPt>
          <c:dPt>
            <c:idx val="1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220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224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258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7793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285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164.7</c:v>
                </c:pt>
                <c:pt idx="1">
                  <c:v>176.9</c:v>
                </c:pt>
                <c:pt idx="2">
                  <c:v>186.5</c:v>
                </c:pt>
                <c:pt idx="3">
                  <c:v>202.8</c:v>
                </c:pt>
                <c:pt idx="4">
                  <c:v>220.8</c:v>
                </c:pt>
                <c:pt idx="5">
                  <c:v>224.6</c:v>
                </c:pt>
                <c:pt idx="6">
                  <c:v>258.60000000000002</c:v>
                </c:pt>
                <c:pt idx="7">
                  <c:v>285.8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5D75-4567-8D99-81BC9B2A6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61"/>
        <c:axId val="115763072"/>
        <c:axId val="115764608"/>
      </c:barChart>
      <c:catAx>
        <c:axId val="1157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baseline="0">
                <a:latin typeface="Arial" panose="020B0604020202020204" pitchFamily="34" charset="0"/>
              </a:defRPr>
            </a:pPr>
            <a:endParaRPr lang="ru-RU"/>
          </a:p>
        </c:txPr>
        <c:crossAx val="115764608"/>
        <c:crosses val="autoZero"/>
        <c:auto val="1"/>
        <c:lblAlgn val="ctr"/>
        <c:lblOffset val="100"/>
        <c:noMultiLvlLbl val="0"/>
      </c:catAx>
      <c:valAx>
        <c:axId val="115764608"/>
        <c:scaling>
          <c:orientation val="minMax"/>
          <c:max val="300"/>
          <c:min val="140"/>
        </c:scaling>
        <c:delete val="1"/>
        <c:axPos val="l"/>
        <c:numFmt formatCode="General" sourceLinked="1"/>
        <c:majorTickMark val="out"/>
        <c:minorTickMark val="none"/>
        <c:tickLblPos val="nextTo"/>
        <c:crossAx val="11576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903040"/>
        <c:axId val="126904576"/>
        <c:axId val="0"/>
      </c:bar3DChart>
      <c:catAx>
        <c:axId val="1269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26904576"/>
        <c:crosses val="autoZero"/>
        <c:auto val="1"/>
        <c:lblAlgn val="ctr"/>
        <c:lblOffset val="100"/>
        <c:noMultiLvlLbl val="0"/>
      </c:catAx>
      <c:valAx>
        <c:axId val="126904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26903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943510152494802E-2"/>
          <c:y val="8.1657962107240471E-3"/>
          <c:w val="0.96905648984750525"/>
          <c:h val="0.55291074097937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75-4567-8D99-81BC9B2A6E0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75-4567-8D99-81BC9B2A6E03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75-4567-8D99-81BC9B2A6E03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75-4567-8D99-81BC9B2A6E03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D75-4567-8D99-81BC9B2A6E03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D75-4567-8D99-81BC9B2A6E03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D75-4567-8D99-81BC9B2A6E03}"/>
              </c:ext>
            </c:extLst>
          </c:dPt>
          <c:dPt>
            <c:idx val="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D75-4567-8D99-81BC9B2A6E03}"/>
              </c:ext>
            </c:extLst>
          </c:dPt>
          <c:dPt>
            <c:idx val="8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D75-4567-8D99-81BC9B2A6E03}"/>
              </c:ext>
            </c:extLst>
          </c:dPt>
          <c:dPt>
            <c:idx val="9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D75-4567-8D99-81BC9B2A6E03}"/>
              </c:ext>
            </c:extLst>
          </c:dPt>
          <c:dPt>
            <c:idx val="10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D75-4567-8D99-81BC9B2A6E03}"/>
              </c:ext>
            </c:extLst>
          </c:dPt>
          <c:dPt>
            <c:idx val="11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D75-4567-8D99-81BC9B2A6E03}"/>
              </c:ext>
            </c:extLst>
          </c:dPt>
          <c:dPt>
            <c:idx val="12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D75-4567-8D99-81BC9B2A6E03}"/>
              </c:ext>
            </c:extLst>
          </c:dPt>
          <c:dPt>
            <c:idx val="13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D75-4567-8D99-81BC9B2A6E03}"/>
              </c:ext>
            </c:extLst>
          </c:dPt>
          <c:dPt>
            <c:idx val="14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5D75-4567-8D99-81BC9B2A6E03}"/>
              </c:ext>
            </c:extLst>
          </c:dPt>
          <c:dPt>
            <c:idx val="15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5D75-4567-8D99-81BC9B2A6E03}"/>
              </c:ext>
            </c:extLst>
          </c:dPt>
          <c:dPt>
            <c:idx val="16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5D75-4567-8D99-81BC9B2A6E03}"/>
              </c:ext>
            </c:extLst>
          </c:dPt>
          <c:dPt>
            <c:idx val="1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104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7793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104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100.5</c:v>
                </c:pt>
                <c:pt idx="1">
                  <c:v>100.8</c:v>
                </c:pt>
                <c:pt idx="2">
                  <c:v>98.3</c:v>
                </c:pt>
                <c:pt idx="3">
                  <c:v>99.6</c:v>
                </c:pt>
                <c:pt idx="4">
                  <c:v>93.5</c:v>
                </c:pt>
                <c:pt idx="5">
                  <c:v>98.2</c:v>
                </c:pt>
                <c:pt idx="6">
                  <c:v>104.4</c:v>
                </c:pt>
                <c:pt idx="7">
                  <c:v>104.1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5D75-4567-8D99-81BC9B2A6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61"/>
        <c:axId val="127333888"/>
        <c:axId val="127335424"/>
      </c:barChart>
      <c:catAx>
        <c:axId val="12733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baseline="0">
                <a:latin typeface="Arial" panose="020B0604020202020204" pitchFamily="34" charset="0"/>
              </a:defRPr>
            </a:pPr>
            <a:endParaRPr lang="ru-RU"/>
          </a:p>
        </c:txPr>
        <c:crossAx val="127335424"/>
        <c:crosses val="autoZero"/>
        <c:auto val="1"/>
        <c:lblAlgn val="ctr"/>
        <c:lblOffset val="100"/>
        <c:noMultiLvlLbl val="0"/>
      </c:catAx>
      <c:valAx>
        <c:axId val="127335424"/>
        <c:scaling>
          <c:orientation val="minMax"/>
          <c:max val="130"/>
          <c:min val="50"/>
        </c:scaling>
        <c:delete val="1"/>
        <c:axPos val="l"/>
        <c:numFmt formatCode="General" sourceLinked="1"/>
        <c:majorTickMark val="out"/>
        <c:minorTickMark val="none"/>
        <c:tickLblPos val="nextTo"/>
        <c:crossAx val="12733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27022866600273E-2"/>
          <c:y val="7.3461282609228712E-2"/>
          <c:w val="0.96905648984750525"/>
          <c:h val="0.55291074097937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75-4567-8D99-81BC9B2A6E0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75-4567-8D99-81BC9B2A6E03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75-4567-8D99-81BC9B2A6E03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99000">
                    <a:srgbClr val="A21630"/>
                  </a:gs>
                  <a:gs pos="0">
                    <a:srgbClr val="DA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75-4567-8D99-81BC9B2A6E03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D75-4567-8D99-81BC9B2A6E03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D75-4567-8D99-81BC9B2A6E03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D75-4567-8D99-81BC9B2A6E03}"/>
              </c:ext>
            </c:extLst>
          </c:dPt>
          <c:dPt>
            <c:idx val="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D75-4567-8D99-81BC9B2A6E03}"/>
              </c:ext>
            </c:extLst>
          </c:dPt>
          <c:dPt>
            <c:idx val="8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D75-4567-8D99-81BC9B2A6E03}"/>
              </c:ext>
            </c:extLst>
          </c:dPt>
          <c:dPt>
            <c:idx val="9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D75-4567-8D99-81BC9B2A6E03}"/>
              </c:ext>
            </c:extLst>
          </c:dPt>
          <c:dPt>
            <c:idx val="10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D75-4567-8D99-81BC9B2A6E03}"/>
              </c:ext>
            </c:extLst>
          </c:dPt>
          <c:dPt>
            <c:idx val="11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D75-4567-8D99-81BC9B2A6E03}"/>
              </c:ext>
            </c:extLst>
          </c:dPt>
          <c:dPt>
            <c:idx val="12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D75-4567-8D99-81BC9B2A6E03}"/>
              </c:ext>
            </c:extLst>
          </c:dPt>
          <c:dPt>
            <c:idx val="13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D75-4567-8D99-81BC9B2A6E03}"/>
              </c:ext>
            </c:extLst>
          </c:dPt>
          <c:dPt>
            <c:idx val="14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5D75-4567-8D99-81BC9B2A6E03}"/>
              </c:ext>
            </c:extLst>
          </c:dPt>
          <c:dPt>
            <c:idx val="15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5D75-4567-8D99-81BC9B2A6E03}"/>
              </c:ext>
            </c:extLst>
          </c:dPt>
          <c:dPt>
            <c:idx val="16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5D75-4567-8D99-81BC9B2A6E03}"/>
              </c:ext>
            </c:extLst>
          </c:dPt>
          <c:dPt>
            <c:idx val="17"/>
            <c:invertIfNegative val="0"/>
            <c:bubble3D val="0"/>
            <c:spPr>
              <a:solidFill>
                <a:srgbClr val="377937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169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191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206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224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228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262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37793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290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169.6</c:v>
                </c:pt>
                <c:pt idx="1">
                  <c:v>181.8</c:v>
                </c:pt>
                <c:pt idx="2" formatCode="0.0">
                  <c:v>191</c:v>
                </c:pt>
                <c:pt idx="3">
                  <c:v>206.9</c:v>
                </c:pt>
                <c:pt idx="4">
                  <c:v>224.5</c:v>
                </c:pt>
                <c:pt idx="5">
                  <c:v>228.2</c:v>
                </c:pt>
                <c:pt idx="6">
                  <c:v>262.8</c:v>
                </c:pt>
                <c:pt idx="7">
                  <c:v>290.3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5D75-4567-8D99-81BC9B2A6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61"/>
        <c:axId val="63247872"/>
        <c:axId val="63249408"/>
      </c:barChart>
      <c:catAx>
        <c:axId val="632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baseline="0">
                <a:latin typeface="Arial" panose="020B0604020202020204" pitchFamily="34" charset="0"/>
              </a:defRPr>
            </a:pPr>
            <a:endParaRPr lang="ru-RU"/>
          </a:p>
        </c:txPr>
        <c:crossAx val="63249408"/>
        <c:crosses val="autoZero"/>
        <c:auto val="1"/>
        <c:lblAlgn val="ctr"/>
        <c:lblOffset val="100"/>
        <c:noMultiLvlLbl val="0"/>
      </c:catAx>
      <c:valAx>
        <c:axId val="63249408"/>
        <c:scaling>
          <c:orientation val="minMax"/>
          <c:max val="300"/>
          <c:min val="140"/>
        </c:scaling>
        <c:delete val="1"/>
        <c:axPos val="l"/>
        <c:numFmt formatCode="General" sourceLinked="1"/>
        <c:majorTickMark val="out"/>
        <c:minorTickMark val="none"/>
        <c:tickLblPos val="nextTo"/>
        <c:crossAx val="6324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0.83868</cdr:x>
      <cdr:y>0.51564</cdr:y>
    </cdr:from>
    <cdr:to>
      <cdr:x>0.93156</cdr:x>
      <cdr:y>0.57638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03137" y="3135484"/>
          <a:ext cx="864096" cy="369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4,8%</a:t>
          </a:r>
          <a:endParaRPr lang="ru-RU" sz="18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0.67105</cdr:x>
      <cdr:y>0.54495</cdr:y>
    </cdr:from>
    <cdr:to>
      <cdr:x>0.81088</cdr:x>
      <cdr:y>0.68062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80241" y="3673591"/>
          <a:ext cx="1475339" cy="914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900" b="1" dirty="0" smtClean="0">
              <a:latin typeface="Arial" panose="020B0604020202020204" pitchFamily="34" charset="0"/>
              <a:cs typeface="Arial" panose="020B0604020202020204" pitchFamily="34" charset="0"/>
            </a:rPr>
            <a:t>Дальневосточный федеральный </a:t>
          </a:r>
        </a:p>
        <a:p xmlns:a="http://schemas.openxmlformats.org/drawingml/2006/main">
          <a:pPr algn="ctr"/>
          <a:r>
            <a:rPr lang="ru-RU" sz="900" b="1" dirty="0" smtClean="0">
              <a:latin typeface="Arial" panose="020B0604020202020204" pitchFamily="34" charset="0"/>
              <a:cs typeface="Arial" panose="020B0604020202020204" pitchFamily="34" charset="0"/>
            </a:rPr>
            <a:t>округ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0.83868</cdr:x>
      <cdr:y>0.68683</cdr:y>
    </cdr:from>
    <cdr:to>
      <cdr:x>0.93156</cdr:x>
      <cdr:y>0.74757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803137" y="4176464"/>
          <a:ext cx="864096" cy="369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0,3 %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0.68003</cdr:x>
      <cdr:y>0.81709</cdr:y>
    </cdr:from>
    <cdr:to>
      <cdr:x>0.80386</cdr:x>
      <cdr:y>0.90613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6973" y="4968552"/>
          <a:ext cx="1152128" cy="541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900" b="1" dirty="0" smtClean="0">
              <a:latin typeface="Arial" panose="020B0604020202020204" pitchFamily="34" charset="0"/>
              <a:cs typeface="Arial" panose="020B0604020202020204" pitchFamily="34" charset="0"/>
            </a:rPr>
            <a:t>Российская Федерация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0.4956</cdr:x>
      <cdr:y>0.52923</cdr:y>
    </cdr:from>
    <cdr:to>
      <cdr:x>0.64772</cdr:x>
      <cdr:y>0.57488</cdr:y>
    </cdr:to>
    <cdr:sp macro="" textlink="">
      <cdr:nvSpPr>
        <cdr:cNvPr id="10" name="TextBox 125"/>
        <cdr:cNvSpPr txBox="1"/>
      </cdr:nvSpPr>
      <cdr:spPr>
        <a:xfrm xmlns:a="http://schemas.openxmlformats.org/drawingml/2006/main">
          <a:off x="5436169" y="3567630"/>
          <a:ext cx="1668584" cy="3077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spc="-5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7 МЕСТО  В ДФО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0.49861</cdr:x>
      <cdr:y>0.79967</cdr:y>
    </cdr:from>
    <cdr:to>
      <cdr:x>0.65073</cdr:x>
      <cdr:y>0.84533</cdr:y>
    </cdr:to>
    <cdr:sp macro="" textlink="">
      <cdr:nvSpPr>
        <cdr:cNvPr id="11" name="TextBox 125"/>
        <cdr:cNvSpPr txBox="1"/>
      </cdr:nvSpPr>
      <cdr:spPr>
        <a:xfrm xmlns:a="http://schemas.openxmlformats.org/drawingml/2006/main">
          <a:off x="5469207" y="5390737"/>
          <a:ext cx="166851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spc="-5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62 МЕСТО  В РФ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0.23538</cdr:x>
      <cdr:y>0</cdr:y>
    </cdr:from>
    <cdr:to>
      <cdr:x>0.40976</cdr:x>
      <cdr:y>0.33088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rightnessContrast bright="-40000" contrast="-40000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11089" y="-4465495"/>
          <a:ext cx="749058" cy="89887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0.15552</cdr:x>
      <cdr:y>0.55903</cdr:y>
    </cdr:from>
    <cdr:to>
      <cdr:x>0.4711</cdr:x>
      <cdr:y>0.84362</cdr:y>
    </cdr:to>
    <cdr:pic>
      <cdr:nvPicPr>
        <cdr:cNvPr id="3" name="Объект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68062" y="1518672"/>
          <a:ext cx="1355573" cy="77313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:a16="http://schemas.microsoft.com/office/drawing/2014/main" xmlns="" id="{8E62C042-4EA4-314F-8837-7915700A0693}"/>
              </a:ext>
            </a:extLst>
          </p:cNvPr>
          <p:cNvSpPr txBox="1"/>
          <p:nvPr/>
        </p:nvSpPr>
        <p:spPr>
          <a:xfrm>
            <a:off x="358565" y="118434"/>
            <a:ext cx="1048822" cy="292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334286"/>
                </a:solidFill>
                <a:latin typeface="Arial"/>
                <a:cs typeface="Arial"/>
              </a:rPr>
              <a:t>РОССТАТ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xmlns="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xmlns="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xmlns="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032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1B81EEA-DF2A-1C47-9781-44818CAE4220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CAFEBE06-6457-2D41-87DF-28AD37AA02EA}"/>
              </a:ext>
            </a:extLst>
          </p:cNvPr>
          <p:cNvGrpSpPr/>
          <p:nvPr/>
        </p:nvGrpSpPr>
        <p:grpSpPr>
          <a:xfrm>
            <a:off x="11623072" y="5732862"/>
            <a:ext cx="494109" cy="499100"/>
            <a:chOff x="9699205" y="5186438"/>
            <a:chExt cx="440055" cy="444500"/>
          </a:xfrm>
        </p:grpSpPr>
        <p:sp>
          <p:nvSpPr>
            <p:cNvPr id="18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19" name="Текст 3"/>
          <p:cNvSpPr>
            <a:spLocks noGrp="1"/>
          </p:cNvSpPr>
          <p:nvPr>
            <p:ph type="body" sz="quarter" idx="10"/>
          </p:nvPr>
        </p:nvSpPr>
        <p:spPr>
          <a:xfrm>
            <a:off x="495946" y="456289"/>
            <a:ext cx="11621235" cy="501500"/>
          </a:xfrm>
        </p:spPr>
        <p:txBody>
          <a:bodyPr>
            <a:noAutofit/>
          </a:bodyPr>
          <a:lstStyle/>
          <a:p>
            <a:r>
              <a:rPr lang="ru-RU" sz="2400" smtClean="0"/>
              <a:t>ВАЛОВ</a:t>
            </a:r>
            <a:r>
              <a:rPr lang="ru-RU" sz="2400"/>
              <a:t>О</a:t>
            </a:r>
            <a:r>
              <a:rPr lang="ru-RU" sz="2400" smtClean="0"/>
              <a:t>Й </a:t>
            </a:r>
            <a:r>
              <a:rPr lang="ru-RU" sz="2400" dirty="0" smtClean="0"/>
              <a:t>РЕГИОНАЛЬНЫЙ ПРОДУКТ РЕСПУБЛИКИ БУРЯТИЯ ЗА 2019 ГОД</a:t>
            </a:r>
          </a:p>
        </p:txBody>
      </p:sp>
      <p:sp>
        <p:nvSpPr>
          <p:cNvPr id="220" name="Текст 3"/>
          <p:cNvSpPr txBox="1">
            <a:spLocks/>
          </p:cNvSpPr>
          <p:nvPr/>
        </p:nvSpPr>
        <p:spPr>
          <a:xfrm>
            <a:off x="4154616" y="848692"/>
            <a:ext cx="3476629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kern="0" spc="-15" dirty="0" smtClean="0">
                <a:solidFill>
                  <a:srgbClr val="334285"/>
                </a:solidFill>
                <a:latin typeface="Arial"/>
                <a:cs typeface="Arial"/>
              </a:rPr>
              <a:t>В ТЕКУЩИХ ОСНОВНЫХ ЦЕНАХ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graphicFrame>
        <p:nvGraphicFramePr>
          <p:cNvPr id="129" name="Диаграмма 128"/>
          <p:cNvGraphicFramePr/>
          <p:nvPr>
            <p:extLst>
              <p:ext uri="{D42A27DB-BD31-4B8C-83A1-F6EECF244321}">
                <p14:modId xmlns:p14="http://schemas.microsoft.com/office/powerpoint/2010/main" val="2774890441"/>
              </p:ext>
            </p:extLst>
          </p:nvPr>
        </p:nvGraphicFramePr>
        <p:xfrm>
          <a:off x="2228365" y="3206145"/>
          <a:ext cx="2239866" cy="327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264437" y="107000"/>
            <a:ext cx="1301799" cy="353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БУРЯТСТАТ</a:t>
            </a:r>
            <a:endParaRPr lang="ru-RU" sz="1500" b="1" dirty="0">
              <a:solidFill>
                <a:srgbClr val="3342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1"/>
          <p:cNvSpPr txBox="1"/>
          <p:nvPr/>
        </p:nvSpPr>
        <p:spPr>
          <a:xfrm>
            <a:off x="877239" y="1199839"/>
            <a:ext cx="3888429" cy="4783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ВАЛОВОЙ РЕГИОНАЛЬНЫЙ ПРОДУКТ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2019г.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текущих основных ценах)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83569" y="1764323"/>
            <a:ext cx="3521850" cy="554864"/>
          </a:xfrm>
          <a:prstGeom prst="rect">
            <a:avLst/>
          </a:prstGeom>
          <a:gradFill>
            <a:gsLst>
              <a:gs pos="80830">
                <a:schemeClr val="accent3">
                  <a:lumMod val="75000"/>
                </a:schemeClr>
              </a:gs>
              <a:gs pos="2917">
                <a:schemeClr val="accent4">
                  <a:lumMod val="20000"/>
                  <a:lumOff val="80000"/>
                </a:schemeClr>
              </a:gs>
              <a:gs pos="46000">
                <a:srgbClr val="9CB86E"/>
              </a:gs>
              <a:gs pos="100000">
                <a:srgbClr val="156B13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Бурятия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83568" y="3324809"/>
            <a:ext cx="3521849" cy="526701"/>
          </a:xfrm>
          <a:prstGeom prst="rect">
            <a:avLst/>
          </a:prstGeom>
          <a:gradFill>
            <a:gsLst>
              <a:gs pos="80830">
                <a:srgbClr val="FF3B3B"/>
              </a:gs>
              <a:gs pos="2917">
                <a:schemeClr val="accent5">
                  <a:lumMod val="20000"/>
                  <a:lumOff val="80000"/>
                </a:schemeClr>
              </a:gs>
              <a:gs pos="59170">
                <a:srgbClr val="FE433C"/>
              </a:gs>
              <a:gs pos="100000">
                <a:srgbClr val="FF8585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 </a:t>
            </a:r>
            <a:r>
              <a:rPr lang="ru-RU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54973" y="4067568"/>
            <a:ext cx="433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ВАЛОВОГО РЕГИОНАЛЬНОГО ПРОДУКТА  (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текущих основных ценах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рублей)</a:t>
            </a:r>
            <a:endParaRPr lang="ru-RU" sz="1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919194" y="2678478"/>
            <a:ext cx="447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РЕСПУБЛИКИ БУРЯТИЯ В ЭКОНОМИКУ РОССИЙСКОЙ ФЕДЕРАЦИИ И ДАЛЬНЕВОСТОЧНОГО ФЕДЕРАЛЬНОГО ОКРУГА В 2019 ГОДУ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4055022" y="1678213"/>
            <a:ext cx="2044608" cy="738661"/>
          </a:xfrm>
          <a:prstGeom prst="ellipse">
            <a:avLst/>
          </a:prstGeom>
          <a:gradFill flip="none" rotWithShape="1">
            <a:gsLst>
              <a:gs pos="27328">
                <a:srgbClr val="92D050"/>
              </a:gs>
              <a:gs pos="64000">
                <a:schemeClr val="accent3">
                  <a:lumMod val="60000"/>
                  <a:lumOff val="4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285,8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млрд. </a:t>
            </a:r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рублей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83568" y="6492945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1) Здесь и далее из суммы ВРП субъектов Российской Федерации</a:t>
            </a:r>
            <a:endParaRPr lang="ru-RU" sz="11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11984" y="1217519"/>
            <a:ext cx="4577850" cy="13285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ВРП 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текущих ценах характеризует место и масштабы экономики региона. Для анализа регионов в экономике страны используются данные о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доле ВРП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регионов в суммарной величине ВРП субъектов Российской Федерации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055022" y="3218828"/>
            <a:ext cx="2044608" cy="738661"/>
          </a:xfrm>
          <a:prstGeom prst="ellipse">
            <a:avLst/>
          </a:prstGeom>
          <a:gradFill flip="none" rotWithShape="1">
            <a:gsLst>
              <a:gs pos="64000">
                <a:srgbClr val="FFABAB"/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8585"/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94831,1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 млрд. рублей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94363" y="2541388"/>
            <a:ext cx="3460253" cy="584584"/>
          </a:xfrm>
          <a:prstGeom prst="rect">
            <a:avLst/>
          </a:prstGeom>
          <a:gradFill flip="none" rotWithShape="1">
            <a:gsLst>
              <a:gs pos="80830">
                <a:schemeClr val="accent5">
                  <a:lumMod val="60000"/>
                  <a:lumOff val="40000"/>
                </a:schemeClr>
              </a:gs>
              <a:gs pos="2917">
                <a:schemeClr val="accent5">
                  <a:lumMod val="20000"/>
                  <a:lumOff val="80000"/>
                </a:schemeClr>
              </a:gs>
              <a:gs pos="4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Дальневосточный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</a:t>
            </a:r>
          </a:p>
        </p:txBody>
      </p:sp>
      <p:sp>
        <p:nvSpPr>
          <p:cNvPr id="39" name="Овал 38"/>
          <p:cNvSpPr/>
          <p:nvPr/>
        </p:nvSpPr>
        <p:spPr>
          <a:xfrm>
            <a:off x="4055022" y="2448503"/>
            <a:ext cx="2044607" cy="738661"/>
          </a:xfrm>
          <a:prstGeom prst="ellipse">
            <a:avLst/>
          </a:prstGeom>
          <a:gradFill flip="none" rotWithShape="1">
            <a:gsLst>
              <a:gs pos="64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5971,5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 млрд. рублей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2" name="Диаграмм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80006"/>
              </p:ext>
            </p:extLst>
          </p:nvPr>
        </p:nvGraphicFramePr>
        <p:xfrm>
          <a:off x="1148316" y="283898"/>
          <a:ext cx="10968865" cy="674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Диаграмм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70144"/>
              </p:ext>
            </p:extLst>
          </p:nvPr>
        </p:nvGraphicFramePr>
        <p:xfrm>
          <a:off x="7094280" y="4465495"/>
          <a:ext cx="4295554" cy="271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0" name="Диаграмма 39">
            <a:extLst>
              <a:ext uri="{FF2B5EF4-FFF2-40B4-BE49-F238E27FC236}">
                <a16:creationId xmlns:a16="http://schemas.microsoft.com/office/drawing/2014/main" xmlns="" id="{6CEC6425-98CE-4AB9-81D6-E6B937DF1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5552022"/>
              </p:ext>
            </p:extLst>
          </p:nvPr>
        </p:nvGraphicFramePr>
        <p:xfrm>
          <a:off x="627093" y="4298400"/>
          <a:ext cx="4942133" cy="2759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252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1B81EEA-DF2A-1C47-9781-44818CAE4220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CAFEBE06-6457-2D41-87DF-28AD37AA02EA}"/>
              </a:ext>
            </a:extLst>
          </p:cNvPr>
          <p:cNvGrpSpPr/>
          <p:nvPr/>
        </p:nvGrpSpPr>
        <p:grpSpPr>
          <a:xfrm>
            <a:off x="11623072" y="5732862"/>
            <a:ext cx="494109" cy="499100"/>
            <a:chOff x="9699205" y="5186438"/>
            <a:chExt cx="440055" cy="444500"/>
          </a:xfrm>
        </p:grpSpPr>
        <p:sp>
          <p:nvSpPr>
            <p:cNvPr id="18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19" name="Текст 3"/>
          <p:cNvSpPr>
            <a:spLocks noGrp="1"/>
          </p:cNvSpPr>
          <p:nvPr>
            <p:ph type="body" sz="quarter" idx="10"/>
          </p:nvPr>
        </p:nvSpPr>
        <p:spPr>
          <a:xfrm>
            <a:off x="1332568" y="433201"/>
            <a:ext cx="10086179" cy="501500"/>
          </a:xfrm>
        </p:spPr>
        <p:txBody>
          <a:bodyPr>
            <a:noAutofit/>
          </a:bodyPr>
          <a:lstStyle/>
          <a:p>
            <a:r>
              <a:rPr lang="ru-RU" sz="2400" smtClean="0"/>
              <a:t>ИНДЕКС ФИЗИЧЕСКОГО ОБЪЕМА ВАЛОВОГО РЕГИОНАЛЬНОГО ПРОДУКТА РЕСПУБЛИКИ БУРЯТИЯ </a:t>
            </a:r>
            <a:endParaRPr lang="ru-RU" sz="2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51150" y="107000"/>
            <a:ext cx="1301799" cy="353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БУРЯТСТАТ</a:t>
            </a:r>
            <a:endParaRPr lang="ru-RU" sz="1500" b="1" dirty="0">
              <a:solidFill>
                <a:srgbClr val="3342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777503" y="1258704"/>
            <a:ext cx="3888432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 ФИЗИЧЕСКОГО ОБЪЕМА ВРП ЗА 2019г.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постоянных ценах, в % к предыдущему году)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890125" y="1664874"/>
            <a:ext cx="4401273" cy="13285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ИФО ВРП 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наиболее  важным показателем уровня развития экономики региона, позволяет сравнивать динамики экономического развития регионов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97148" y="3196344"/>
            <a:ext cx="447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РЕСПУБЛИКИ БУРЯТИЯ В РЕЙТИНГЕ РОССИЙСКОЙ ФЕДЕРАЦИИ И ДАЛЬНЕВОСТОЧНОГО ФЕДЕРАЛЬНОГО ОКРУГА В 2019 ГОДУ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Объект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5" y="3802801"/>
            <a:ext cx="2737883" cy="1330445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9413959" y="4358274"/>
            <a:ext cx="1773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МЕСТО  В РФ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517519" y="5678650"/>
            <a:ext cx="1566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spc="-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spc="-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 </a:t>
            </a:r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ДФО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" name="Диаграмма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2736"/>
              </p:ext>
            </p:extLst>
          </p:nvPr>
        </p:nvGraphicFramePr>
        <p:xfrm>
          <a:off x="509152" y="4358273"/>
          <a:ext cx="5259437" cy="232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799960" y="4193522"/>
            <a:ext cx="433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ИНДЕКСА ФИЗИЧЕСКОГО ОБЪЕМА ВРП (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постоянных ценах, в % к предыдущему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году)</a:t>
            </a:r>
            <a:r>
              <a:rPr lang="ru-RU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Рисунок 9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11" y="5216201"/>
            <a:ext cx="1271707" cy="141734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777503" y="1848678"/>
            <a:ext cx="3460252" cy="568195"/>
          </a:xfrm>
          <a:prstGeom prst="rect">
            <a:avLst/>
          </a:prstGeom>
          <a:gradFill>
            <a:gsLst>
              <a:gs pos="80830">
                <a:schemeClr val="accent3">
                  <a:lumMod val="75000"/>
                </a:schemeClr>
              </a:gs>
              <a:gs pos="2917">
                <a:schemeClr val="accent4">
                  <a:lumMod val="20000"/>
                  <a:lumOff val="80000"/>
                </a:schemeClr>
              </a:gs>
              <a:gs pos="46000">
                <a:srgbClr val="9CB86E"/>
              </a:gs>
              <a:gs pos="100000">
                <a:srgbClr val="156B13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Бурятия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77502" y="2544528"/>
            <a:ext cx="3460253" cy="584584"/>
          </a:xfrm>
          <a:prstGeom prst="rect">
            <a:avLst/>
          </a:prstGeom>
          <a:gradFill flip="none" rotWithShape="1">
            <a:gsLst>
              <a:gs pos="80830">
                <a:schemeClr val="accent5">
                  <a:lumMod val="60000"/>
                  <a:lumOff val="40000"/>
                </a:schemeClr>
              </a:gs>
              <a:gs pos="2917">
                <a:schemeClr val="accent5">
                  <a:lumMod val="20000"/>
                  <a:lumOff val="80000"/>
                </a:schemeClr>
              </a:gs>
              <a:gs pos="4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Дальневосточный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99960" y="3276826"/>
            <a:ext cx="3437796" cy="609238"/>
          </a:xfrm>
          <a:prstGeom prst="rect">
            <a:avLst/>
          </a:prstGeom>
          <a:gradFill>
            <a:gsLst>
              <a:gs pos="80830">
                <a:srgbClr val="FF3B3B"/>
              </a:gs>
              <a:gs pos="2917">
                <a:schemeClr val="accent5">
                  <a:lumMod val="20000"/>
                  <a:lumOff val="80000"/>
                </a:schemeClr>
              </a:gs>
              <a:gs pos="59170">
                <a:srgbClr val="FE433C"/>
              </a:gs>
              <a:gs pos="100000">
                <a:srgbClr val="FF8585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 </a:t>
            </a:r>
            <a:r>
              <a:rPr lang="ru-RU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045655" y="2467489"/>
            <a:ext cx="2044608" cy="738661"/>
          </a:xfrm>
          <a:prstGeom prst="ellipse">
            <a:avLst/>
          </a:prstGeom>
          <a:gradFill flip="none" rotWithShape="1">
            <a:gsLst>
              <a:gs pos="64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103,0 %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055023" y="3289730"/>
            <a:ext cx="2044607" cy="738661"/>
          </a:xfrm>
          <a:prstGeom prst="ellipse">
            <a:avLst/>
          </a:prstGeom>
          <a:gradFill flip="none" rotWithShape="1">
            <a:gsLst>
              <a:gs pos="64000">
                <a:srgbClr val="FFABAB"/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8585"/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101,6 %</a:t>
            </a:r>
            <a:endParaRPr lang="ru-RU" sz="1200" b="1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4055022" y="1678213"/>
            <a:ext cx="2044608" cy="738661"/>
          </a:xfrm>
          <a:prstGeom prst="ellipse">
            <a:avLst/>
          </a:prstGeom>
          <a:gradFill flip="none" rotWithShape="1">
            <a:gsLst>
              <a:gs pos="27328">
                <a:srgbClr val="92D050"/>
              </a:gs>
              <a:gs pos="64000">
                <a:schemeClr val="accent3">
                  <a:lumMod val="60000"/>
                  <a:lumOff val="4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104,1 </a:t>
            </a:r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%</a:t>
            </a:r>
          </a:p>
        </p:txBody>
      </p:sp>
      <p:graphicFrame>
        <p:nvGraphicFramePr>
          <p:cNvPr id="36" name="Диаграмма 35">
            <a:extLst>
              <a:ext uri="{FF2B5EF4-FFF2-40B4-BE49-F238E27FC236}">
                <a16:creationId xmlns:a16="http://schemas.microsoft.com/office/drawing/2014/main" xmlns="" id="{6CEC6425-98CE-4AB9-81D6-E6B937DF1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051130"/>
              </p:ext>
            </p:extLst>
          </p:nvPr>
        </p:nvGraphicFramePr>
        <p:xfrm>
          <a:off x="777503" y="4666051"/>
          <a:ext cx="5038506" cy="2191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0186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1B81EEA-DF2A-1C47-9781-44818CAE4220}" type="slidenum">
              <a:rPr lang="ru-RU" smtClean="0"/>
              <a:pPr/>
              <a:t>3</a:t>
            </a:fld>
            <a:endParaRPr lang="ru-RU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CAFEBE06-6457-2D41-87DF-28AD37AA02EA}"/>
              </a:ext>
            </a:extLst>
          </p:cNvPr>
          <p:cNvGrpSpPr/>
          <p:nvPr/>
        </p:nvGrpSpPr>
        <p:grpSpPr>
          <a:xfrm>
            <a:off x="11697890" y="5699624"/>
            <a:ext cx="494109" cy="499100"/>
            <a:chOff x="9699205" y="5186438"/>
            <a:chExt cx="440055" cy="444500"/>
          </a:xfrm>
        </p:grpSpPr>
        <p:sp>
          <p:nvSpPr>
            <p:cNvPr id="18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9699205" y="5186438"/>
              <a:ext cx="440055" cy="4445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9859266" y="5292379"/>
              <a:ext cx="136778" cy="2569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:a16="http://schemas.microsoft.com/office/drawing/2014/main" xmlns="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:a16="http://schemas.microsoft.com/office/drawing/2014/main" xmlns="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:a16="http://schemas.microsoft.com/office/drawing/2014/main" xmlns="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90843" y="436975"/>
            <a:ext cx="12001156" cy="501500"/>
          </a:xfrm>
        </p:spPr>
        <p:txBody>
          <a:bodyPr>
            <a:noAutofit/>
          </a:bodyPr>
          <a:lstStyle/>
          <a:p>
            <a:r>
              <a:rPr lang="ru-RU" sz="2200" dirty="0" smtClean="0"/>
              <a:t>ВАЛОВОЙ РЕГИОНАЛЬНЫЙ ПРОДУКТ НА ДУШУ НАСЕЛЕНИЯ РЕСПУБЛИКИ БУРЯТИЯ </a:t>
            </a:r>
            <a:endParaRPr lang="ru-RU" sz="2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261492" y="115568"/>
            <a:ext cx="1330799" cy="353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БУРЯТСТАТ</a:t>
            </a:r>
            <a:endParaRPr lang="ru-RU" sz="1500" b="1" dirty="0">
              <a:solidFill>
                <a:srgbClr val="3342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1"/>
          <p:cNvSpPr txBox="1"/>
          <p:nvPr/>
        </p:nvSpPr>
        <p:spPr>
          <a:xfrm>
            <a:off x="739285" y="1000267"/>
            <a:ext cx="3888429" cy="4783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ВАЛОВОЙ РЕГИОНАЛЬНЫЙ ПРОДУКТ НА ДУШУ НАСЕЛЕНИЯ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2019г.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текущих основных ценах)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5" name="TextBox 1"/>
          <p:cNvSpPr txBox="1"/>
          <p:nvPr/>
        </p:nvSpPr>
        <p:spPr>
          <a:xfrm>
            <a:off x="800109" y="3833529"/>
            <a:ext cx="3888429" cy="4932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ВАЛОВОГО РЕГИОНАЛЬНОГО ПРОДУКТА НА ДУШУ НАСЕЛЕНИЯ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(тыс. рублей)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6290901" y="1137320"/>
            <a:ext cx="4944979" cy="1509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2019 году уровень произведенного ВРП Республики Бурятия в расчете на душу населения  соответствовал 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44,9 процента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величины среднего показателя по субъектам Российской Федерации и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39,8 процента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показателя по регионам Дальневосточного федерального округа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528070" y="2761067"/>
            <a:ext cx="447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РЕСПУБЛИКИ БУРЯТИЯ В РЕЙТИНГЕ РОССИЙСКОЙ ФЕДЕРАЦИИ И ДАЛЬНЕВОСТОЧНОГО ФЕДЕРАЛЬНОГО ОКРУГА В 2019 ГОДУ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974" y="4900960"/>
            <a:ext cx="1268831" cy="1417340"/>
          </a:xfrm>
          <a:prstGeom prst="rect">
            <a:avLst/>
          </a:prstGeom>
        </p:spPr>
      </p:pic>
      <p:pic>
        <p:nvPicPr>
          <p:cNvPr id="124" name="Объект 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487" y="3450425"/>
            <a:ext cx="2737883" cy="1330445"/>
          </a:xfrm>
          <a:prstGeom prst="rect">
            <a:avLst/>
          </a:prstGeom>
        </p:spPr>
      </p:pic>
      <p:sp>
        <p:nvSpPr>
          <p:cNvPr id="126" name="TextBox 125"/>
          <p:cNvSpPr txBox="1"/>
          <p:nvPr/>
        </p:nvSpPr>
        <p:spPr>
          <a:xfrm>
            <a:off x="9853370" y="4065119"/>
            <a:ext cx="1604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 МЕСТО  В РФ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853370" y="5377358"/>
            <a:ext cx="1704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1400" b="1" spc="-5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В </a:t>
            </a:r>
            <a:r>
              <a:rPr lang="ru-RU" sz="1400" b="1" spc="-5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ДФО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7306" y="2354656"/>
            <a:ext cx="3460253" cy="584584"/>
          </a:xfrm>
          <a:prstGeom prst="rect">
            <a:avLst/>
          </a:prstGeom>
          <a:gradFill flip="none" rotWithShape="1">
            <a:gsLst>
              <a:gs pos="80830">
                <a:schemeClr val="accent5">
                  <a:lumMod val="60000"/>
                  <a:lumOff val="40000"/>
                </a:schemeClr>
              </a:gs>
              <a:gs pos="2917">
                <a:schemeClr val="accent5">
                  <a:lumMod val="20000"/>
                  <a:lumOff val="80000"/>
                </a:schemeClr>
              </a:gs>
              <a:gs pos="4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Дальневосточный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округ</a:t>
            </a:r>
          </a:p>
        </p:txBody>
      </p:sp>
      <p:sp>
        <p:nvSpPr>
          <p:cNvPr id="37" name="Овал 36"/>
          <p:cNvSpPr/>
          <p:nvPr/>
        </p:nvSpPr>
        <p:spPr>
          <a:xfrm>
            <a:off x="4108749" y="2354656"/>
            <a:ext cx="1937153" cy="699241"/>
          </a:xfrm>
          <a:prstGeom prst="ellipse">
            <a:avLst/>
          </a:prstGeom>
          <a:gradFill flip="none" rotWithShape="1">
            <a:gsLst>
              <a:gs pos="64000">
                <a:schemeClr val="accent5">
                  <a:lumMod val="40000"/>
                  <a:lumOff val="6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730107,7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  рублей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6507" y="3102779"/>
            <a:ext cx="3521849" cy="609238"/>
          </a:xfrm>
          <a:prstGeom prst="rect">
            <a:avLst/>
          </a:prstGeom>
          <a:gradFill>
            <a:gsLst>
              <a:gs pos="80830">
                <a:srgbClr val="FF3B3B"/>
              </a:gs>
              <a:gs pos="2917">
                <a:schemeClr val="accent5">
                  <a:lumMod val="20000"/>
                  <a:lumOff val="80000"/>
                </a:schemeClr>
              </a:gs>
              <a:gs pos="59170">
                <a:srgbClr val="FE433C"/>
              </a:gs>
              <a:gs pos="100000">
                <a:srgbClr val="FF8585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Федерация </a:t>
            </a:r>
            <a:r>
              <a:rPr lang="ru-RU" sz="12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12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162477" y="3084261"/>
            <a:ext cx="1937153" cy="738661"/>
          </a:xfrm>
          <a:prstGeom prst="ellipse">
            <a:avLst/>
          </a:prstGeom>
          <a:gradFill flip="none" rotWithShape="1">
            <a:gsLst>
              <a:gs pos="64000">
                <a:srgbClr val="FFABAB"/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8585"/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646144,1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 Black" panose="020B0A04020102020204" pitchFamily="34" charset="0"/>
              </a:rPr>
              <a:t>  рублей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3" name="Диаграмма 42">
            <a:extLst>
              <a:ext uri="{FF2B5EF4-FFF2-40B4-BE49-F238E27FC236}">
                <a16:creationId xmlns:a16="http://schemas.microsoft.com/office/drawing/2014/main" xmlns="" id="{6CEC6425-98CE-4AB9-81D6-E6B937DF1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927159"/>
              </p:ext>
            </p:extLst>
          </p:nvPr>
        </p:nvGraphicFramePr>
        <p:xfrm>
          <a:off x="685471" y="4023436"/>
          <a:ext cx="4942133" cy="301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748104" y="1624895"/>
            <a:ext cx="3460252" cy="568195"/>
          </a:xfrm>
          <a:prstGeom prst="rect">
            <a:avLst/>
          </a:prstGeom>
          <a:gradFill>
            <a:gsLst>
              <a:gs pos="80830">
                <a:schemeClr val="accent3">
                  <a:lumMod val="75000"/>
                </a:schemeClr>
              </a:gs>
              <a:gs pos="2917">
                <a:schemeClr val="accent4">
                  <a:lumMod val="20000"/>
                  <a:lumOff val="80000"/>
                </a:schemeClr>
              </a:gs>
              <a:gs pos="46000">
                <a:srgbClr val="9CB86E"/>
              </a:gs>
              <a:gs pos="100000">
                <a:srgbClr val="156B13"/>
              </a:gs>
            </a:gsLst>
            <a:lin ang="0" scaled="1"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Бурятия</a:t>
            </a:r>
          </a:p>
        </p:txBody>
      </p:sp>
      <p:sp>
        <p:nvSpPr>
          <p:cNvPr id="47" name="Овал 46"/>
          <p:cNvSpPr/>
          <p:nvPr/>
        </p:nvSpPr>
        <p:spPr>
          <a:xfrm>
            <a:off x="4088749" y="1562322"/>
            <a:ext cx="2010881" cy="729762"/>
          </a:xfrm>
          <a:prstGeom prst="ellipse">
            <a:avLst/>
          </a:prstGeom>
          <a:gradFill flip="none" rotWithShape="1">
            <a:gsLst>
              <a:gs pos="27328">
                <a:srgbClr val="92D050"/>
              </a:gs>
              <a:gs pos="64000">
                <a:schemeClr val="accent3">
                  <a:lumMod val="60000"/>
                  <a:lumOff val="40000"/>
                </a:schemeClr>
              </a:gs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290301,4 рублей </a:t>
            </a:r>
            <a:endParaRPr lang="ru-RU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12912</TotalTime>
  <Words>419</Words>
  <Application>Microsoft Office PowerPoint</Application>
  <PresentationFormat>Произвольный</PresentationFormat>
  <Paragraphs>88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Сапунова Светлана Леонидовна</cp:lastModifiedBy>
  <cp:revision>1193</cp:revision>
  <cp:lastPrinted>2021-01-20T04:48:51Z</cp:lastPrinted>
  <dcterms:created xsi:type="dcterms:W3CDTF">2020-04-14T07:41:03Z</dcterms:created>
  <dcterms:modified xsi:type="dcterms:W3CDTF">2021-10-18T01:45:10Z</dcterms:modified>
</cp:coreProperties>
</file>